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Slab-regular.fnt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4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5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8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9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tableau.com/profile/francesca.mele2117#!/vizhome/StoryProject_16130658062130/ProjectStory?publish=yes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tableau.com/profile/francesca.mele2117#!/vizhome/StoryProject_16130658062130/ProjectStory?publish=ye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tableau.com/profile/francesca.mele2117#!/vizhome/StoryProject_16130658062130/ProjectStory?publish=yes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Zo2-p_Py4uhHTvlJ3yx0rFrLZzy2euhrbDGPHZ7EDw0/edit#gid=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e0c88c13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be0c88c13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a59632c5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a59632c5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Story Project - Francesca Mele | Tableau Public</a:t>
            </a:r>
            <a:endParaRPr/>
          </a:p>
        </p:txBody>
      </p:sp>
      <p:sp>
        <p:nvSpPr>
          <p:cNvPr id="288" name="Google Shape;28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Story Project - Francesca Mele | Tableau Public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a59632c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ba59632c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Story Project - Francesca Mele | Tableau Public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e0c88c13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be0c88c13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e0c88c13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be0c88c13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e0c88c13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be0c88c13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Jupyter link: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Google sheet: </a:t>
            </a: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https://docs.google.com/spreadsheets/d/1Zo2-p_Py4uhHTvlJ3yx0rFrLZzy2euhrbDGPHZ7EDw0/edit#gid=0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1341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5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4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4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47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50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52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2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5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5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54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5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5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57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57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5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58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9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48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33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1"/>
          <p:cNvSpPr txBox="1"/>
          <p:nvPr>
            <p:ph type="title"/>
          </p:nvPr>
        </p:nvSpPr>
        <p:spPr>
          <a:xfrm>
            <a:off x="2108125" y="402352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DAFT REMOTE JAN 2021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Francesca, Kym &amp; Nick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6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Group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6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375" y="479838"/>
            <a:ext cx="6546810" cy="41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25" y="508625"/>
            <a:ext cx="8086576" cy="14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25" y="1818025"/>
            <a:ext cx="8086576" cy="14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25" y="3260300"/>
            <a:ext cx="8086575" cy="13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Exploration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Running models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End results and Lesson Learned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6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6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3"/>
          <p:cNvSpPr txBox="1"/>
          <p:nvPr/>
        </p:nvSpPr>
        <p:spPr>
          <a:xfrm>
            <a:off x="805675" y="1065650"/>
            <a:ext cx="75369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want to investigate how to improve the adoption of the product ‘credit card’.  What can we see from our database? Let’s start with categoricals.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63"/>
          <p:cNvSpPr txBox="1"/>
          <p:nvPr/>
        </p:nvSpPr>
        <p:spPr>
          <a:xfrm>
            <a:off x="675825" y="5582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Key: Offer Accepted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6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025" y="1778725"/>
            <a:ext cx="3255775" cy="28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9950" y="2026050"/>
            <a:ext cx="4476723" cy="271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0" name="Google Shape;29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5" y="575850"/>
            <a:ext cx="6446450" cy="37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4"/>
          <p:cNvSpPr txBox="1"/>
          <p:nvPr/>
        </p:nvSpPr>
        <p:spPr>
          <a:xfrm>
            <a:off x="6285875" y="293600"/>
            <a:ext cx="2755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The majority of the ‘Yes’ on offer accepted appears to be in the following: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Credit Rating Low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Income Level Medium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Mailer Type Postcard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No to overdraft protection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Reward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Air Miles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3" name="Google Shape;29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8000" y="2640425"/>
            <a:ext cx="2710200" cy="18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9" name="Google Shape;299;p65"/>
          <p:cNvGrpSpPr/>
          <p:nvPr/>
        </p:nvGrpSpPr>
        <p:grpSpPr>
          <a:xfrm>
            <a:off x="653275" y="1838275"/>
            <a:ext cx="7407575" cy="897600"/>
            <a:chOff x="653275" y="1838275"/>
            <a:chExt cx="7407575" cy="897600"/>
          </a:xfrm>
        </p:grpSpPr>
        <p:sp>
          <p:nvSpPr>
            <p:cNvPr id="300" name="Google Shape;300;p65"/>
            <p:cNvSpPr txBox="1"/>
            <p:nvPr/>
          </p:nvSpPr>
          <p:spPr>
            <a:xfrm>
              <a:off x="653275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1" name="Google Shape;301;p65"/>
            <p:cNvSpPr txBox="1"/>
            <p:nvPr/>
          </p:nvSpPr>
          <p:spPr>
            <a:xfrm>
              <a:off x="4528350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02" name="Google Shape;302;p65"/>
          <p:cNvSpPr txBox="1"/>
          <p:nvPr/>
        </p:nvSpPr>
        <p:spPr>
          <a:xfrm>
            <a:off x="1294825" y="1046400"/>
            <a:ext cx="231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65"/>
          <p:cNvSpPr txBox="1"/>
          <p:nvPr/>
        </p:nvSpPr>
        <p:spPr>
          <a:xfrm>
            <a:off x="7145700" y="586425"/>
            <a:ext cx="1458900" cy="420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the </a:t>
            </a:r>
            <a:r>
              <a:rPr b="1" lang="en" sz="1200"/>
              <a:t>discrete </a:t>
            </a:r>
            <a:r>
              <a:rPr lang="en" sz="1200"/>
              <a:t>features</a:t>
            </a:r>
            <a:r>
              <a:rPr lang="en" sz="1200"/>
              <a:t> the proportion from yes and no, compared to parameters does not show any peculiarity beside </a:t>
            </a:r>
            <a:r>
              <a:rPr lang="en" sz="1200"/>
              <a:t>The household size which shows that </a:t>
            </a:r>
            <a:r>
              <a:rPr b="1" lang="en" sz="1200"/>
              <a:t>customers with a slight smaller household size are more inclined to accept the offer. But the differences are minimal.</a:t>
            </a:r>
            <a:endParaRPr b="1" sz="12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04" name="Google Shape;30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25" y="1046400"/>
            <a:ext cx="6333051" cy="292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0" name="Google Shape;310;p66"/>
          <p:cNvGrpSpPr/>
          <p:nvPr/>
        </p:nvGrpSpPr>
        <p:grpSpPr>
          <a:xfrm>
            <a:off x="653275" y="1838275"/>
            <a:ext cx="7407575" cy="897600"/>
            <a:chOff x="653275" y="1838275"/>
            <a:chExt cx="7407575" cy="897600"/>
          </a:xfrm>
        </p:grpSpPr>
        <p:sp>
          <p:nvSpPr>
            <p:cNvPr id="311" name="Google Shape;311;p66"/>
            <p:cNvSpPr txBox="1"/>
            <p:nvPr/>
          </p:nvSpPr>
          <p:spPr>
            <a:xfrm>
              <a:off x="653275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2" name="Google Shape;312;p66"/>
            <p:cNvSpPr txBox="1"/>
            <p:nvPr/>
          </p:nvSpPr>
          <p:spPr>
            <a:xfrm>
              <a:off x="4528350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13" name="Google Shape;313;p66"/>
          <p:cNvSpPr txBox="1"/>
          <p:nvPr/>
        </p:nvSpPr>
        <p:spPr>
          <a:xfrm>
            <a:off x="1294825" y="1046400"/>
            <a:ext cx="231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66"/>
          <p:cNvSpPr txBox="1"/>
          <p:nvPr/>
        </p:nvSpPr>
        <p:spPr>
          <a:xfrm>
            <a:off x="464350" y="3836700"/>
            <a:ext cx="8090700" cy="18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the </a:t>
            </a:r>
            <a:r>
              <a:rPr b="1" lang="en" sz="1200"/>
              <a:t>continuous </a:t>
            </a:r>
            <a:r>
              <a:rPr lang="en" sz="1200"/>
              <a:t>features the proportion from yes and no, compared to parameters does not show any peculiarity beside a 6 Euros difference on </a:t>
            </a:r>
            <a:r>
              <a:rPr b="1" lang="en" sz="1200"/>
              <a:t>Average Balance</a:t>
            </a:r>
            <a:r>
              <a:rPr lang="en" sz="1200"/>
              <a:t> between the groups, </a:t>
            </a:r>
            <a:r>
              <a:rPr b="1" lang="en" sz="1200"/>
              <a:t>who accepted the offer has an average balance slightly lower</a:t>
            </a:r>
            <a:r>
              <a:rPr lang="en" sz="1200"/>
              <a:t> and is overall reflecting in Q1 and Q2. </a:t>
            </a:r>
            <a:r>
              <a:rPr b="1" lang="en" sz="1200"/>
              <a:t>Only exception  is Q3</a:t>
            </a:r>
            <a:r>
              <a:rPr lang="en" sz="1200"/>
              <a:t> where customers who accepted have higher balance.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15" name="Google Shape;31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363" y="436463"/>
            <a:ext cx="6633276" cy="33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7"/>
          <p:cNvSpPr txBox="1"/>
          <p:nvPr/>
        </p:nvSpPr>
        <p:spPr>
          <a:xfrm>
            <a:off x="1390800" y="2194175"/>
            <a:ext cx="6362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Mysql preprocess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Load 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Exploration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Preprocessing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(ordinal &amp; dummy)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6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67"/>
          <p:cNvSpPr txBox="1"/>
          <p:nvPr/>
        </p:nvSpPr>
        <p:spPr>
          <a:xfrm>
            <a:off x="1240675" y="663675"/>
            <a:ext cx="6234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O</a:t>
            </a:r>
            <a:r>
              <a:rPr lang="en" sz="3300"/>
              <a:t>perations performed</a:t>
            </a:r>
            <a:endParaRPr sz="3300"/>
          </a:p>
        </p:txBody>
      </p:sp>
      <p:pic>
        <p:nvPicPr>
          <p:cNvPr id="323" name="Google Shape;32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275" y="402225"/>
            <a:ext cx="1868926" cy="43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8"/>
          <p:cNvSpPr txBox="1"/>
          <p:nvPr/>
        </p:nvSpPr>
        <p:spPr>
          <a:xfrm>
            <a:off x="1305650" y="1177875"/>
            <a:ext cx="6362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6"/>
            </a:pPr>
            <a:r>
              <a:rPr lang="en"/>
              <a:t>Modeling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regression, </a:t>
            </a:r>
            <a:r>
              <a:rPr lang="en">
                <a:solidFill>
                  <a:schemeClr val="dk1"/>
                </a:solidFill>
              </a:rPr>
              <a:t>Adaboost,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RandomForest, KNN &amp; SVC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6"/>
            </a:pPr>
            <a:r>
              <a:rPr lang="en"/>
              <a:t>Multiple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6"/>
            </a:pPr>
            <a:r>
              <a:rPr lang="en">
                <a:solidFill>
                  <a:schemeClr val="dk1"/>
                </a:solidFill>
              </a:rPr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000" y="367900"/>
            <a:ext cx="2960776" cy="44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475" y="2789838"/>
            <a:ext cx="973475" cy="5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1478" y="2426572"/>
            <a:ext cx="862098" cy="29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7675" y="3331002"/>
            <a:ext cx="843175" cy="34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950" y="3661550"/>
            <a:ext cx="2521950" cy="10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8"/>
          <p:cNvSpPr txBox="1"/>
          <p:nvPr/>
        </p:nvSpPr>
        <p:spPr>
          <a:xfrm>
            <a:off x="1240675" y="663675"/>
            <a:ext cx="6234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O</a:t>
            </a:r>
            <a:r>
              <a:rPr lang="en" sz="3300"/>
              <a:t>perations performed</a:t>
            </a:r>
            <a:endParaRPr sz="3300"/>
          </a:p>
        </p:txBody>
      </p:sp>
      <p:pic>
        <p:nvPicPr>
          <p:cNvPr id="336" name="Google Shape;336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8175" y="3730450"/>
            <a:ext cx="1706775" cy="9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9"/>
          <p:cNvSpPr txBox="1"/>
          <p:nvPr/>
        </p:nvSpPr>
        <p:spPr>
          <a:xfrm>
            <a:off x="5389700" y="1551225"/>
            <a:ext cx="3142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Unstats-tisfied? (re-evaluation of results 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managed to improve our k from 0 without specific preprocessing to 0.18.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Best result?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are the next steps?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</a:t>
            </a:r>
            <a:r>
              <a:rPr lang="en">
                <a:solidFill>
                  <a:schemeClr val="dk1"/>
                </a:solidFill>
              </a:rPr>
              <a:t>we </a:t>
            </a:r>
            <a:r>
              <a:rPr lang="en"/>
              <a:t>could have done better?</a:t>
            </a:r>
            <a:endParaRPr/>
          </a:p>
        </p:txBody>
      </p:sp>
      <p:sp>
        <p:nvSpPr>
          <p:cNvPr id="342" name="Google Shape;342;p6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69"/>
          <p:cNvSpPr txBox="1"/>
          <p:nvPr>
            <p:ph type="ctrTitle"/>
          </p:nvPr>
        </p:nvSpPr>
        <p:spPr>
          <a:xfrm>
            <a:off x="621500" y="744575"/>
            <a:ext cx="7811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300"/>
              <a:t>Conclusion: </a:t>
            </a:r>
            <a:r>
              <a:rPr lang="en" sz="3300"/>
              <a:t>Lesson Learned &amp;  results</a:t>
            </a:r>
            <a:endParaRPr sz="3300"/>
          </a:p>
        </p:txBody>
      </p:sp>
      <p:sp>
        <p:nvSpPr>
          <p:cNvPr id="344" name="Google Shape;344;p69"/>
          <p:cNvSpPr txBox="1"/>
          <p:nvPr/>
        </p:nvSpPr>
        <p:spPr>
          <a:xfrm>
            <a:off x="1050125" y="2389575"/>
            <a:ext cx="6440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25" y="1400225"/>
            <a:ext cx="5076625" cy="32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0113" y="1999850"/>
            <a:ext cx="1254475" cy="25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